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42" r:id="rId2"/>
    <p:sldId id="256" r:id="rId3"/>
    <p:sldId id="343" r:id="rId4"/>
    <p:sldId id="347" r:id="rId5"/>
    <p:sldId id="294" r:id="rId6"/>
    <p:sldId id="278" r:id="rId7"/>
    <p:sldId id="281" r:id="rId8"/>
    <p:sldId id="280" r:id="rId9"/>
    <p:sldId id="333" r:id="rId10"/>
    <p:sldId id="331" r:id="rId11"/>
    <p:sldId id="313" r:id="rId12"/>
    <p:sldId id="351" r:id="rId13"/>
    <p:sldId id="352" r:id="rId14"/>
    <p:sldId id="350" r:id="rId15"/>
    <p:sldId id="344" r:id="rId16"/>
    <p:sldId id="345" r:id="rId17"/>
    <p:sldId id="282" r:id="rId18"/>
    <p:sldId id="315" r:id="rId19"/>
    <p:sldId id="316" r:id="rId20"/>
    <p:sldId id="320" r:id="rId21"/>
    <p:sldId id="357" r:id="rId22"/>
    <p:sldId id="261" r:id="rId23"/>
    <p:sldId id="262" r:id="rId24"/>
    <p:sldId id="268" r:id="rId25"/>
    <p:sldId id="264" r:id="rId26"/>
    <p:sldId id="267" r:id="rId27"/>
    <p:sldId id="265" r:id="rId28"/>
    <p:sldId id="346" r:id="rId29"/>
    <p:sldId id="266" r:id="rId30"/>
    <p:sldId id="325" r:id="rId31"/>
    <p:sldId id="334" r:id="rId32"/>
    <p:sldId id="358" r:id="rId33"/>
    <p:sldId id="360" r:id="rId34"/>
    <p:sldId id="359" r:id="rId35"/>
    <p:sldId id="356" r:id="rId36"/>
    <p:sldId id="354" r:id="rId37"/>
    <p:sldId id="30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76" autoAdjust="0"/>
  </p:normalViewPr>
  <p:slideViewPr>
    <p:cSldViewPr>
      <p:cViewPr>
        <p:scale>
          <a:sx n="82" d="100"/>
          <a:sy n="82" d="100"/>
        </p:scale>
        <p:origin x="-1176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CF234-DE57-4293-BD4C-6766EB2B063E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0B12E-88E4-4D39-A310-3580BC9078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6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0B12E-88E4-4D39-A310-3580BC90782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36911"/>
            <a:ext cx="7772400" cy="963539"/>
          </a:xfrm>
        </p:spPr>
        <p:txBody>
          <a:bodyPr>
            <a:normAutofit fontScale="90000"/>
          </a:bodyPr>
          <a:lstStyle/>
          <a:p>
            <a:r>
              <a:rPr lang="ru-RU" dirty="0"/>
              <a:t>Отчет главы Трехозерского сельского поселения Спасского муниципального района Республики Татарстан об итогах за </a:t>
            </a:r>
            <a:r>
              <a:rPr lang="ru-RU" dirty="0" smtClean="0"/>
              <a:t>2021 </a:t>
            </a:r>
            <a:r>
              <a:rPr lang="ru-RU" dirty="0"/>
              <a:t>год и основных задачах на </a:t>
            </a:r>
            <a:r>
              <a:rPr lang="ru-RU" dirty="0" smtClean="0"/>
              <a:t>2022 </a:t>
            </a:r>
            <a:r>
              <a:rPr lang="ru-RU" dirty="0"/>
              <a:t>год </a:t>
            </a:r>
          </a:p>
        </p:txBody>
      </p:sp>
    </p:spTree>
    <p:extLst>
      <p:ext uri="{BB962C8B-B14F-4D97-AF65-F5344CB8AC3E}">
        <p14:creationId xmlns:p14="http://schemas.microsoft.com/office/powerpoint/2010/main" val="3211105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76" y="3212976"/>
            <a:ext cx="4759423" cy="36450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7080"/>
            <a:ext cx="4384576" cy="3467944"/>
          </a:xfrm>
          <a:prstGeom prst="rect">
            <a:avLst/>
          </a:prstGeom>
        </p:spPr>
      </p:pic>
      <p:pic>
        <p:nvPicPr>
          <p:cNvPr id="6146" name="Picture 2" descr="C:\Users\oper\Desktop\IMG-20210209-WA00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2936"/>
            <a:ext cx="438457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per\Desktop\ОТЧЕТЫ\2021Год\ФОТО\субботник окого памятника\IMG_20210414_133139_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77" y="177080"/>
            <a:ext cx="4759423" cy="30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5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09020"/>
            <a:ext cx="3888432" cy="2916324"/>
          </a:xfrm>
          <a:prstGeom prst="rect">
            <a:avLst/>
          </a:prstGeom>
        </p:spPr>
      </p:pic>
      <p:pic>
        <p:nvPicPr>
          <p:cNvPr id="7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7574" cy="13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oper\Desktop\IMG-20211201-WA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" y="116633"/>
            <a:ext cx="4285997" cy="35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per\Desktop\IMG-20211201-WA0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3" y="2996952"/>
            <a:ext cx="4335827" cy="3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0597"/>
            <a:ext cx="4244299" cy="351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76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63988"/>
            <a:ext cx="2664296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2973" y="3507089"/>
            <a:ext cx="2514198" cy="33123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82" y="612570"/>
            <a:ext cx="3723692" cy="2094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26" y="1818966"/>
            <a:ext cx="3547886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5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5299"/>
            <a:ext cx="4392488" cy="5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3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7691" y="-446622"/>
            <a:ext cx="3556570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78" y="3755171"/>
            <a:ext cx="6372200" cy="29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922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       Общая </a:t>
            </a:r>
            <a:r>
              <a:rPr lang="ru-RU" sz="2400" dirty="0"/>
              <a:t>протяжённость автомобильных дорог внутри населённых пунктов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/>
          <a:stretch/>
        </p:blipFill>
        <p:spPr bwMode="auto">
          <a:xfrm>
            <a:off x="971600" y="1351306"/>
            <a:ext cx="7200800" cy="531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1306"/>
            <a:ext cx="7200800" cy="550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19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Рейсовый автобус</a:t>
            </a:r>
            <a:endParaRPr lang="ru-RU" dirty="0"/>
          </a:p>
        </p:txBody>
      </p:sp>
      <p:pic>
        <p:nvPicPr>
          <p:cNvPr id="1026" name="Picture 2" descr="https://uv-kurier.ru/wp-content/uploads/2019/04/gazel_512_Fotobank_-e1554916309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3888432" cy="25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97914"/>
            <a:ext cx="3600400" cy="2880320"/>
          </a:xfrm>
          <a:prstGeom prst="rect">
            <a:avLst/>
          </a:prstGeom>
        </p:spPr>
      </p:pic>
      <p:pic>
        <p:nvPicPr>
          <p:cNvPr id="5" name="Picture 2" descr="C:\Users\oper\Desktop\IMG-20210209-WA0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76143"/>
            <a:ext cx="3240360" cy="30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35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пилорамы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5"/>
            <a:ext cx="4032448" cy="2664296"/>
          </a:xfrm>
        </p:spPr>
      </p:pic>
      <p:pic>
        <p:nvPicPr>
          <p:cNvPr id="14338" name="Picture 2" descr="C:\Users\oper\Desktop\124___01\IMG_6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453650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89040"/>
            <a:ext cx="511256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СХОДЫ ГРАЖДАН </a:t>
            </a:r>
            <a:endParaRPr lang="ru-RU" dirty="0"/>
          </a:p>
        </p:txBody>
      </p:sp>
      <p:pic>
        <p:nvPicPr>
          <p:cNvPr id="3074" name="Picture 2" descr="C:\Users\oper\Desktop\ОТЧЕТЫ\2021Год\ФОТО\сход\IMG-20211221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00201"/>
            <a:ext cx="3960439" cy="2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per\Desktop\ОТЧЕТЫ\2021Год\ФОТО\сход\IMG-20211221-WA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53650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per\Desktop\ОТЧЕТЫ\2021Год\ФОТО\сход\IMG-20211222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168114"/>
            <a:ext cx="3096345" cy="2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06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per\Desktop\ОТЧЕТЫ\2021Год\ФОТО\мобильная приемная\IMG_20210819_125903_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" y="0"/>
            <a:ext cx="9056475" cy="291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per\Desktop\ОТЧЕТЫ\2021Год\ФОТО\мобильная приемная\IMG_20210819_130534_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" y="2906080"/>
            <a:ext cx="915515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67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ТРЕХОЗЕРСКОЕ СЕЛЬСКОЕ ПОСЕЛЕНИЕ СПАССКОГО МУНИЦИПАЛЬНОГО РАЙОНА РЕСПУБЛИКИ ТАТАРСТАН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состав Трехозерского сельского поселения входят два населенных пункта: </a:t>
            </a:r>
            <a:br>
              <a:rPr lang="ru-RU" dirty="0"/>
            </a:br>
            <a:r>
              <a:rPr lang="ru-RU" dirty="0"/>
              <a:t>   </a:t>
            </a:r>
            <a:r>
              <a:rPr lang="ru-RU" dirty="0" smtClean="0"/>
              <a:t>село  </a:t>
            </a:r>
            <a:r>
              <a:rPr lang="ru-RU" dirty="0"/>
              <a:t>Три Озера и  деревня </a:t>
            </a:r>
            <a:r>
              <a:rPr lang="ru-RU" dirty="0" err="1"/>
              <a:t>Урняк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2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per\Desktop\ОТЧЕТЫ\2021Год\ФОТО\вручение пакетов вдовам и труж. тыла\IMG_20210504_120236_9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9" y="716233"/>
            <a:ext cx="453650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per\Desktop\ОТЧЕТЫ\2021Год\ФОТО\вручение пакетов вдовам и труж. тыла\IMG_20210504_114035_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59" y="0"/>
            <a:ext cx="4271441" cy="6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oper\Desktop\ОТЧЕТЫ\2021Год\ФОТО\вручение пакетов вдовам и труж. тыла\IMG_20210504_110356_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1" y="3573017"/>
            <a:ext cx="4626038" cy="31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17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per\Desktop\ОТЧЕТЫ\2021Год\ФОТО\открытие шахмат.зоны\IMG-20210409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11725" cy="330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per\Desktop\ОТЧЕТЫ\2021Год\ФОТО\открытие шахмат.зоны\IMG-20210409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30" y="116632"/>
            <a:ext cx="4524770" cy="330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oper\Desktop\ОТЧЕТЫ\2021Год\ФОТО\открытие шахмат.зоны\IMG-20210409-WA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8998"/>
            <a:ext cx="5148064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1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Трехозерская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409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4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dirty="0" err="1" smtClean="0"/>
              <a:t>Трехозерский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1"/>
            <a:ext cx="3960440" cy="28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6992"/>
            <a:ext cx="4176464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магазины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" y="1126729"/>
            <a:ext cx="3543510" cy="1993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38" y="2648783"/>
            <a:ext cx="3163614" cy="1779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66" y="958576"/>
            <a:ext cx="3096344" cy="20108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437112"/>
            <a:ext cx="3573649" cy="2162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37112"/>
            <a:ext cx="3585177" cy="22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Трехозерский</a:t>
            </a:r>
            <a:r>
              <a:rPr lang="ru-RU" dirty="0" smtClean="0"/>
              <a:t> ФАП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oper\Desktop\фото\библиотека\DSCN1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529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6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Отделение почтовой связи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oper\Desktop\124___01\IMG_6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Трехозерский</a:t>
            </a:r>
            <a:r>
              <a:rPr lang="ru-RU" dirty="0" smtClean="0"/>
              <a:t> СДК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/>
          <a:stretch/>
        </p:blipFill>
        <p:spPr>
          <a:xfrm>
            <a:off x="548922" y="1340768"/>
            <a:ext cx="8046156" cy="5184576"/>
          </a:xfrm>
        </p:spPr>
      </p:pic>
    </p:spTree>
    <p:extLst>
      <p:ext uri="{BB962C8B-B14F-4D97-AF65-F5344CB8AC3E}">
        <p14:creationId xmlns:p14="http://schemas.microsoft.com/office/powerpoint/2010/main" val="30391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1729261"/>
            <a:ext cx="3939903" cy="45811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ru-RU" dirty="0" err="1" smtClean="0"/>
              <a:t>Трехозерская</a:t>
            </a:r>
            <a:endParaRPr lang="ru-RU" dirty="0" smtClean="0"/>
          </a:p>
          <a:p>
            <a:r>
              <a:rPr lang="ru-RU" dirty="0" smtClean="0"/>
              <a:t> сельская</a:t>
            </a:r>
          </a:p>
          <a:p>
            <a:r>
              <a:rPr lang="ru-RU" dirty="0"/>
              <a:t>б</a:t>
            </a:r>
            <a:r>
              <a:rPr lang="ru-RU" dirty="0" smtClean="0"/>
              <a:t>иблиотека  </a:t>
            </a:r>
            <a:endParaRPr lang="ru-RU" dirty="0"/>
          </a:p>
        </p:txBody>
      </p:sp>
      <p:pic>
        <p:nvPicPr>
          <p:cNvPr id="2050" name="Picture 2" descr="C:\Users\oper\Desktop\IMG-20210209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04664"/>
            <a:ext cx="3959748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per\Desktop\IMG-20210209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59"/>
            <a:ext cx="3435846" cy="324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per\Desktop\IMG-20210209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3456384" cy="324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548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4076"/>
            <a:ext cx="8229600" cy="1143000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err="1" smtClean="0"/>
              <a:t>Урняковский</a:t>
            </a:r>
            <a:r>
              <a:rPr lang="ru-RU" dirty="0" smtClean="0"/>
              <a:t> сельский клуб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DCIM\121___10\IMG_5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2493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4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Территория </a:t>
            </a:r>
            <a:r>
              <a:rPr lang="ru-RU" dirty="0" err="1"/>
              <a:t>Трехозерского</a:t>
            </a:r>
            <a:r>
              <a:rPr lang="ru-RU" dirty="0"/>
              <a:t> СП -</a:t>
            </a:r>
            <a:r>
              <a:rPr lang="ru-RU" dirty="0" smtClean="0"/>
              <a:t>9252га.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Общая численность населения на </a:t>
            </a:r>
            <a:r>
              <a:rPr lang="ru-RU" dirty="0" smtClean="0"/>
              <a:t>01.01.2022г</a:t>
            </a:r>
            <a:r>
              <a:rPr lang="ru-RU" dirty="0"/>
              <a:t>. составляет </a:t>
            </a:r>
            <a:r>
              <a:rPr lang="ru-RU" dirty="0" smtClean="0"/>
              <a:t>594 человек: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с. Три Озера – </a:t>
            </a:r>
            <a:r>
              <a:rPr lang="ru-RU" dirty="0" smtClean="0"/>
              <a:t>491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д. </a:t>
            </a:r>
            <a:r>
              <a:rPr lang="ru-RU" dirty="0" err="1"/>
              <a:t>Урняк</a:t>
            </a:r>
            <a:r>
              <a:rPr lang="ru-RU" dirty="0"/>
              <a:t> - </a:t>
            </a:r>
            <a:r>
              <a:rPr lang="ru-RU" dirty="0" smtClean="0"/>
              <a:t>103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589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340769"/>
            <a:ext cx="76328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На территории сельского поселения проживает </a:t>
            </a:r>
            <a:r>
              <a:rPr lang="ru-RU" sz="3200" dirty="0" smtClean="0"/>
              <a:t>156 человек </a:t>
            </a:r>
            <a:r>
              <a:rPr lang="ru-RU" sz="3200" dirty="0"/>
              <a:t>пенсионного возраста, ветеранов войны нет, проживает 2 вдовы  умерших воинов, тружеников тыла 5</a:t>
            </a:r>
            <a:r>
              <a:rPr lang="ru-RU" sz="3200" dirty="0" smtClean="0"/>
              <a:t> </a:t>
            </a:r>
            <a:r>
              <a:rPr lang="ru-RU" sz="3200" dirty="0"/>
              <a:t>человек. За одинокими престарелыми гражданами ухаживает 3</a:t>
            </a:r>
            <a:r>
              <a:rPr lang="ru-RU" sz="3200" dirty="0" smtClean="0"/>
              <a:t> </a:t>
            </a:r>
            <a:r>
              <a:rPr lang="ru-RU" sz="3200" dirty="0"/>
              <a:t>социальных работника.  Одиноких престарелых проживающих  в Болгарском доме интернате </a:t>
            </a:r>
            <a:r>
              <a:rPr lang="ru-RU" sz="3200" dirty="0" smtClean="0"/>
              <a:t>2 человека.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71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амообложение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ru-RU" dirty="0"/>
              <a:t>в с. Три Озера было собрано </a:t>
            </a:r>
            <a:r>
              <a:rPr lang="ru-RU" dirty="0" smtClean="0"/>
              <a:t>131</a:t>
            </a:r>
            <a:r>
              <a:rPr lang="ru-RU" dirty="0" smtClean="0"/>
              <a:t>300 </a:t>
            </a:r>
            <a:r>
              <a:rPr lang="ru-RU" dirty="0"/>
              <a:t>руб. с субсидиями </a:t>
            </a:r>
            <a:r>
              <a:rPr lang="ru-RU" dirty="0" smtClean="0"/>
              <a:t>664500руб</a:t>
            </a:r>
          </a:p>
        </p:txBody>
      </p:sp>
    </p:spTree>
    <p:extLst>
      <p:ext uri="{BB962C8B-B14F-4D97-AF65-F5344CB8AC3E}">
        <p14:creationId xmlns:p14="http://schemas.microsoft.com/office/powerpoint/2010/main" val="2014839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132669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Ремонт ограждения территории кладбища с. Три Озера </a:t>
            </a:r>
            <a:endParaRPr lang="ru-RU" dirty="0"/>
          </a:p>
        </p:txBody>
      </p:sp>
      <p:pic>
        <p:nvPicPr>
          <p:cNvPr id="8194" name="Picture 2" descr="C:\Users\oper\Desktop\ОТЧЕТЫ\2020Год\фото\Ограждение кладбища\IMG-20201118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97" y="2204864"/>
            <a:ext cx="4032448" cy="349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oper\Desktop\ОТЧЕТЫ\2020Год\фото\Ограждение кладбища\IMG-20201118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69" y="2204864"/>
            <a:ext cx="4536504" cy="349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90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Самообложение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dirty="0">
              <a:solidFill>
                <a:prstClr val="white"/>
              </a:solidFill>
            </a:endParaRPr>
          </a:p>
          <a:p>
            <a:pPr lvl="0"/>
            <a:r>
              <a:rPr lang="ru-RU" dirty="0">
                <a:solidFill>
                  <a:prstClr val="white"/>
                </a:solidFill>
              </a:rPr>
              <a:t>в д. </a:t>
            </a:r>
            <a:r>
              <a:rPr lang="ru-RU" dirty="0" err="1">
                <a:solidFill>
                  <a:prstClr val="white"/>
                </a:solidFill>
              </a:rPr>
              <a:t>Урняк</a:t>
            </a:r>
            <a:r>
              <a:rPr lang="ru-RU" dirty="0">
                <a:solidFill>
                  <a:prstClr val="white"/>
                </a:solidFill>
              </a:rPr>
              <a:t> собрано 250000 руб. с субсидиями 1250000руб.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205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Ремонт ограждения территории кладбища д. </a:t>
            </a:r>
            <a:r>
              <a:rPr lang="ru-RU" dirty="0" err="1" smtClean="0"/>
              <a:t>Урняк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6984776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332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484784"/>
            <a:ext cx="84249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21и 22 декабря 2021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года в 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с. Три Озера состоялся сход в 2 этапа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самообложению на 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 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 </a:t>
            </a:r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/>
              <a:t>- механизированное буртование    мусора на   свалках  в н п. Три Озера (оплата работ по договору, оплата транспортных услуг); 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- содержание и обслуживание объектов уличного освещения в </a:t>
            </a:r>
            <a:r>
              <a:rPr lang="ru-RU" sz="2000" dirty="0" err="1"/>
              <a:t>н.п</a:t>
            </a:r>
            <a:r>
              <a:rPr lang="ru-RU" sz="2000" dirty="0"/>
              <a:t>. Три Озера (приобретение и  установка ламп, энергосберегающих светильников, электротоваров, текущий ремонт и обслуживание уличного освещения, оплата работ и услуг  по договору);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- очистка дорог от снега в </a:t>
            </a:r>
            <a:r>
              <a:rPr lang="ru-RU" sz="2000" dirty="0" err="1"/>
              <a:t>н.п</a:t>
            </a:r>
            <a:r>
              <a:rPr lang="ru-RU" sz="2000" dirty="0"/>
              <a:t>. Три Озера (приобретение ГСМ для трактора МТЗ-82.1); 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  - </a:t>
            </a:r>
            <a:r>
              <a:rPr lang="ru-RU" sz="2000" dirty="0" err="1"/>
              <a:t>обкос</a:t>
            </a:r>
            <a:r>
              <a:rPr lang="ru-RU" sz="2000" dirty="0"/>
              <a:t> территории в летнее время в  н. п. Три Озера 6(приобретение ГСМ для трактора МТЗ-82.1, оплата работ и услуг по договору) </a:t>
            </a:r>
          </a:p>
          <a:p>
            <a:endParaRPr lang="ru-RU" sz="2000" b="1" dirty="0" smtClean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93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60648"/>
            <a:ext cx="842493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22 декабря 2021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года в д.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Урняк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состоялся сход по самообложению на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2022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год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/>
              <a:t>   </a:t>
            </a:r>
            <a:r>
              <a:rPr lang="ru-RU" sz="2000" dirty="0"/>
              <a:t>- ремонт ограждения территории кладбища в н. п </a:t>
            </a:r>
            <a:r>
              <a:rPr lang="ru-RU" sz="2000" dirty="0" err="1"/>
              <a:t>Урняк</a:t>
            </a:r>
            <a:r>
              <a:rPr lang="ru-RU" sz="2000" dirty="0"/>
              <a:t>; (приобретение стройматериалов, оплата работ по договору) </a:t>
            </a:r>
          </a:p>
          <a:p>
            <a:r>
              <a:rPr lang="ru-RU" sz="2000" dirty="0"/>
              <a:t>           - благоустройства территории кладбища в н. п. </a:t>
            </a:r>
            <a:r>
              <a:rPr lang="ru-RU" sz="2000" dirty="0" err="1"/>
              <a:t>Урняк</a:t>
            </a:r>
            <a:r>
              <a:rPr lang="ru-RU" sz="2000" dirty="0"/>
              <a:t> (</a:t>
            </a:r>
            <a:r>
              <a:rPr lang="ru-RU" sz="2000" dirty="0" err="1"/>
              <a:t>обкос</a:t>
            </a:r>
            <a:r>
              <a:rPr lang="ru-RU" sz="2000" dirty="0"/>
              <a:t> территории, приобретение ГСМ, утилизация деревьев, кустарников, опрыскивание гербицидами, оплата работ и услуг по договору); </a:t>
            </a:r>
          </a:p>
          <a:p>
            <a:r>
              <a:rPr lang="ru-RU" sz="2000" dirty="0"/>
              <a:t>       - очистка дорог от снега в </a:t>
            </a:r>
            <a:r>
              <a:rPr lang="ru-RU" sz="2000" dirty="0" err="1"/>
              <a:t>н.п</a:t>
            </a:r>
            <a:r>
              <a:rPr lang="ru-RU" sz="2000" dirty="0"/>
              <a:t>. </a:t>
            </a:r>
            <a:r>
              <a:rPr lang="ru-RU" sz="2000" dirty="0" err="1"/>
              <a:t>Урняк</a:t>
            </a:r>
            <a:r>
              <a:rPr lang="ru-RU" sz="2000" dirty="0"/>
              <a:t> (приобретение ГСМ для трактора МТЗ-82.1); </a:t>
            </a:r>
          </a:p>
          <a:p>
            <a:r>
              <a:rPr lang="ru-RU" sz="2000" dirty="0"/>
              <a:t>        - Приобретение  </a:t>
            </a:r>
            <a:r>
              <a:rPr lang="ru-RU" sz="2000" dirty="0" err="1"/>
              <a:t>бензоперфаратора</a:t>
            </a:r>
            <a:r>
              <a:rPr lang="ru-RU" sz="2000" dirty="0"/>
              <a:t>  для кладбища в </a:t>
            </a:r>
            <a:r>
              <a:rPr lang="ru-RU" sz="2000" dirty="0" err="1"/>
              <a:t>н.п.Урняк</a:t>
            </a:r>
            <a:r>
              <a:rPr lang="ru-RU" sz="2000" dirty="0"/>
              <a:t>;</a:t>
            </a:r>
          </a:p>
          <a:p>
            <a:r>
              <a:rPr lang="ru-RU" sz="2000" dirty="0"/>
              <a:t>       - установка памятника войнам ВОВ в  </a:t>
            </a:r>
            <a:r>
              <a:rPr lang="ru-RU" sz="2000" dirty="0" err="1"/>
              <a:t>н.п</a:t>
            </a:r>
            <a:r>
              <a:rPr lang="ru-RU" sz="2000" dirty="0"/>
              <a:t>. </a:t>
            </a:r>
            <a:r>
              <a:rPr lang="ru-RU" sz="2000" dirty="0" err="1"/>
              <a:t>Урняк</a:t>
            </a:r>
            <a:r>
              <a:rPr lang="ru-RU" sz="2000" dirty="0"/>
              <a:t> (приобретение памятника, оплата работ по договору  по установке памятника);</a:t>
            </a:r>
          </a:p>
          <a:p>
            <a:r>
              <a:rPr lang="ru-RU" sz="2000" dirty="0"/>
              <a:t>            - содержание и обслуживание объектов уличного освещения в </a:t>
            </a:r>
            <a:r>
              <a:rPr lang="ru-RU" sz="2000" dirty="0" err="1"/>
              <a:t>н.п</a:t>
            </a:r>
            <a:r>
              <a:rPr lang="ru-RU" sz="2000" dirty="0"/>
              <a:t>. </a:t>
            </a:r>
            <a:r>
              <a:rPr lang="ru-RU" sz="2000" dirty="0" err="1"/>
              <a:t>Урняк</a:t>
            </a:r>
            <a:r>
              <a:rPr lang="ru-RU" sz="2000" dirty="0"/>
              <a:t> (приобретение и  установка ламп, энергосберегающих светильников, электротоваров, текущий ремонт и обслуживание уличного освещения, оплата работ и услуг по договору);                                                       </a:t>
            </a:r>
          </a:p>
          <a:p>
            <a:r>
              <a:rPr lang="ru-RU" sz="2000" dirty="0"/>
              <a:t>      - механизированное буртование мусора на свалках   в </a:t>
            </a:r>
            <a:r>
              <a:rPr lang="tt-RU" sz="2000" dirty="0"/>
              <a:t>н.п.</a:t>
            </a:r>
            <a:r>
              <a:rPr lang="ru-RU" sz="2000" dirty="0"/>
              <a:t> </a:t>
            </a:r>
            <a:r>
              <a:rPr lang="ru-RU" sz="2000" dirty="0" err="1"/>
              <a:t>Урняк</a:t>
            </a:r>
            <a:r>
              <a:rPr lang="ru-RU" sz="2000" dirty="0"/>
              <a:t>  (оплата работ по договору, оплата транспортных услуг);</a:t>
            </a:r>
          </a:p>
          <a:p>
            <a:r>
              <a:rPr lang="ru-RU" sz="2000" dirty="0"/>
              <a:t>    -  промывка   трубопровода без дезинфекции в н. п. </a:t>
            </a:r>
            <a:r>
              <a:rPr lang="ru-RU" sz="2000" dirty="0" err="1"/>
              <a:t>Урняк</a:t>
            </a:r>
            <a:r>
              <a:rPr lang="ru-RU" sz="2000" dirty="0"/>
              <a:t> по улицам  </a:t>
            </a:r>
            <a:r>
              <a:rPr lang="ru-RU" sz="2000" dirty="0" err="1"/>
              <a:t>Вахитова</a:t>
            </a:r>
            <a:r>
              <a:rPr lang="ru-RU" sz="2000" dirty="0"/>
              <a:t>, Лесная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21389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</a:t>
            </a:r>
            <a:r>
              <a:rPr lang="ru-RU" dirty="0"/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01750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Поголовье скота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632009"/>
              </p:ext>
            </p:extLst>
          </p:nvPr>
        </p:nvGraphicFramePr>
        <p:xfrm>
          <a:off x="457200" y="1600200"/>
          <a:ext cx="8229600" cy="2476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xmlns="" val="144876707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346532780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86182431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41935045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382508329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403595675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7169325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819997553"/>
                    </a:ext>
                  </a:extLst>
                </a:gridCol>
              </a:tblGrid>
              <a:tr h="10620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</a:t>
                      </a:r>
                      <a:r>
                        <a:rPr lang="ru-RU" dirty="0" err="1" smtClean="0"/>
                        <a:t>т.ч</a:t>
                      </a:r>
                      <a:r>
                        <a:rPr lang="ru-RU" dirty="0" smtClean="0"/>
                        <a:t>. коров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Овцы, козы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лошади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птицы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пчелосемьи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6358765"/>
                  </a:ext>
                </a:extLst>
              </a:tr>
              <a:tr h="1414826">
                <a:tc>
                  <a:txBody>
                    <a:bodyPr/>
                    <a:lstStyle/>
                    <a:p>
                      <a:r>
                        <a:rPr lang="ru-RU" dirty="0" smtClean="0"/>
                        <a:t>      </a:t>
                      </a:r>
                      <a:r>
                        <a:rPr lang="ru-RU" sz="1200" dirty="0" smtClean="0"/>
                        <a:t>на</a:t>
                      </a:r>
                      <a:r>
                        <a:rPr lang="ru-RU" sz="1050" dirty="0" smtClean="0"/>
                        <a:t> </a:t>
                      </a:r>
                      <a:r>
                        <a:rPr lang="ru-RU" sz="1050" b="1" dirty="0" smtClean="0"/>
                        <a:t>01.01.2022 </a:t>
                      </a:r>
                      <a:r>
                        <a:rPr lang="ru-RU" sz="1050" b="1" dirty="0" smtClean="0"/>
                        <a:t>год</a:t>
                      </a:r>
                      <a:endParaRPr lang="ru-RU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592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1328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1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3" y="116632"/>
            <a:ext cx="4272219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320480" cy="3456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12976"/>
            <a:ext cx="4464496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КФХ «Меликов </a:t>
            </a:r>
            <a:r>
              <a:rPr lang="ru-RU" dirty="0" smtClean="0"/>
              <a:t>А.Н.»</a:t>
            </a:r>
            <a:endParaRPr lang="ru-RU" dirty="0"/>
          </a:p>
        </p:txBody>
      </p:sp>
      <p:pic>
        <p:nvPicPr>
          <p:cNvPr id="10242" name="Picture 2" descr="C:\Users\oper\Desktop\124___01\IMG_6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3" y="1268760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get-pdb/1778557/59527062-e965-4c3a-9511-208a2bd33318/s1200?webp=fal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17" y="3284984"/>
            <a:ext cx="4041701" cy="30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КФХ «</a:t>
            </a:r>
            <a:r>
              <a:rPr lang="ru-RU" dirty="0" err="1" smtClean="0"/>
              <a:t>Шафигуллин</a:t>
            </a:r>
            <a:r>
              <a:rPr lang="ru-RU" dirty="0" smtClean="0"/>
              <a:t> В.Б.»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87" y="4077073"/>
            <a:ext cx="4052640" cy="25562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2" y="1187691"/>
            <a:ext cx="4125335" cy="2838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46" y="1187691"/>
            <a:ext cx="3760121" cy="2724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80" y="2938788"/>
            <a:ext cx="3126335" cy="2175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" y="4365104"/>
            <a:ext cx="4457587" cy="23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КФХ «</a:t>
            </a:r>
            <a:r>
              <a:rPr lang="ru-RU" dirty="0" err="1" smtClean="0"/>
              <a:t>Седракян</a:t>
            </a:r>
            <a:r>
              <a:rPr lang="ru-RU" dirty="0" smtClean="0"/>
              <a:t> С.А.»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43" y="3789040"/>
            <a:ext cx="5544280" cy="2952328"/>
          </a:xfrm>
        </p:spPr>
      </p:pic>
      <p:pic>
        <p:nvPicPr>
          <p:cNvPr id="12290" name="Picture 2" descr="C:\Users\oper\Desktop\124___01\IMG_6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464496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44" y="1417639"/>
            <a:ext cx="3711956" cy="2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r>
              <a:rPr lang="ru-RU" sz="2900" b="1" dirty="0"/>
              <a:t>Доходная часть бюджета формируется за счет федеральных и региональных налогов и неналоговых доходов, в соответствии с нормативами, установленными Бюджетным кодексом РФ.</a:t>
            </a:r>
            <a:br>
              <a:rPr lang="ru-RU" sz="2900" b="1" dirty="0"/>
            </a:br>
            <a:r>
              <a:rPr lang="ru-RU" sz="2900" b="1" dirty="0"/>
              <a:t/>
            </a:r>
            <a:br>
              <a:rPr lang="ru-RU" sz="2900" b="1" dirty="0"/>
            </a:br>
            <a:r>
              <a:rPr lang="ru-RU" sz="2900" b="1" dirty="0"/>
              <a:t>Земельного налога за отчетный период собрано </a:t>
            </a:r>
            <a:r>
              <a:rPr lang="ru-RU" sz="2900" b="1" dirty="0" smtClean="0"/>
              <a:t>–</a:t>
            </a:r>
            <a:r>
              <a:rPr lang="ru-RU" sz="2900" b="1" dirty="0" smtClean="0"/>
              <a:t>613074 </a:t>
            </a:r>
            <a:r>
              <a:rPr lang="ru-RU" sz="2900" b="1" dirty="0"/>
              <a:t>рублей, имущественного налога </a:t>
            </a:r>
            <a:r>
              <a:rPr lang="ru-RU" sz="2900" b="1" dirty="0" smtClean="0"/>
              <a:t>–102017 </a:t>
            </a:r>
            <a:r>
              <a:rPr lang="ru-RU" sz="2900" b="1" dirty="0"/>
              <a:t>рублей, НДФЛ </a:t>
            </a:r>
            <a:r>
              <a:rPr lang="ru-RU" sz="2900" b="1" dirty="0" smtClean="0"/>
              <a:t>–71010 рублей.</a:t>
            </a:r>
            <a:r>
              <a:rPr lang="ru-RU" sz="2900" b="1" dirty="0"/>
              <a:t/>
            </a:r>
            <a:br>
              <a:rPr lang="ru-RU" sz="2900" b="1" dirty="0"/>
            </a:br>
            <a:r>
              <a:rPr lang="ru-RU" sz="2900" b="1" dirty="0"/>
              <a:t/>
            </a:r>
            <a:br>
              <a:rPr lang="ru-RU" sz="2900" b="1" dirty="0"/>
            </a:br>
            <a:r>
              <a:rPr lang="ru-RU" sz="2900" b="1" dirty="0" smtClean="0"/>
              <a:t>Задолженность по налогам:</a:t>
            </a:r>
          </a:p>
          <a:p>
            <a:r>
              <a:rPr lang="ru-RU" sz="2900" b="1" dirty="0" smtClean="0">
                <a:solidFill>
                  <a:prstClr val="white"/>
                </a:solidFill>
              </a:rPr>
              <a:t>Земельный  налог- 55211рублей</a:t>
            </a:r>
          </a:p>
          <a:p>
            <a:r>
              <a:rPr lang="ru-RU" sz="2900" b="1" dirty="0" smtClean="0">
                <a:solidFill>
                  <a:prstClr val="white"/>
                </a:solidFill>
              </a:rPr>
              <a:t>Налог на имущество – 386858 рублей</a:t>
            </a:r>
          </a:p>
          <a:p>
            <a:r>
              <a:rPr lang="ru-RU" sz="2900" b="1" dirty="0" smtClean="0">
                <a:solidFill>
                  <a:prstClr val="white"/>
                </a:solidFill>
              </a:rPr>
              <a:t>Транспортный налог- 221373 рубля </a:t>
            </a:r>
          </a:p>
          <a:p>
            <a:r>
              <a:rPr lang="ru-RU" sz="2900" b="1" dirty="0" smtClean="0">
                <a:solidFill>
                  <a:prstClr val="white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900" b="1" dirty="0" smtClean="0">
                <a:solidFill>
                  <a:prstClr val="white"/>
                </a:solidFill>
              </a:rPr>
              <a:t>      Общая задолженность – 673442рубля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198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452</Words>
  <Application>Microsoft Office PowerPoint</Application>
  <PresentationFormat>Экран (4:3)</PresentationFormat>
  <Paragraphs>83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Отчет главы Трехозерского сельского поселения Спасского муниципального района Республики Татарстан об итогах за 2021 год и основных задачах на 2022 год </vt:lpstr>
      <vt:lpstr> ТРЕХОЗЕРСКОЕ СЕЛЬСКОЕ ПОСЕЛЕНИЕ СПАССКОГО МУНИЦИПАЛЬНОГО РАЙОНА РЕСПУБЛИКИ ТАТАРСТАН  В состав Трехозерского сельского поселения входят два населенных пункта:     село  Три Озера и  деревня Урняк </vt:lpstr>
      <vt:lpstr>Презентация PowerPoint</vt:lpstr>
      <vt:lpstr>Поголовье скота</vt:lpstr>
      <vt:lpstr>Презентация PowerPoint</vt:lpstr>
      <vt:lpstr>КФХ «Меликов А.Н.»</vt:lpstr>
      <vt:lpstr>        КФХ «Шафигуллин В.Б.»</vt:lpstr>
      <vt:lpstr>      КФХ «Седракян С.А.»</vt:lpstr>
      <vt:lpstr>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Общая протяжённость автомобильных дорог внутри населённых пунктов </vt:lpstr>
      <vt:lpstr>Рейсовый автобус</vt:lpstr>
      <vt:lpstr>пилорамы</vt:lpstr>
      <vt:lpstr>СХОДЫ ГРАЖДАН </vt:lpstr>
      <vt:lpstr>Презентация PowerPoint</vt:lpstr>
      <vt:lpstr>Презентация PowerPoint</vt:lpstr>
      <vt:lpstr>Презентация PowerPoint</vt:lpstr>
      <vt:lpstr>Трехозерская СОШ</vt:lpstr>
      <vt:lpstr>        Трехозерский детский сад</vt:lpstr>
      <vt:lpstr>магазины</vt:lpstr>
      <vt:lpstr>Трехозерский ФАП</vt:lpstr>
      <vt:lpstr>         Отделение почтовой связи</vt:lpstr>
      <vt:lpstr>Трехозерский СДК</vt:lpstr>
      <vt:lpstr>          </vt:lpstr>
      <vt:lpstr>           Урняковский сельский клуб</vt:lpstr>
      <vt:lpstr>Презентация PowerPoint</vt:lpstr>
      <vt:lpstr>Самообложение</vt:lpstr>
      <vt:lpstr>Ремонт ограждения территории кладбища с. Три Озера </vt:lpstr>
      <vt:lpstr>Самообложение </vt:lpstr>
      <vt:lpstr>Ремонт ограждения территории кладбища д. Урняк 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ТРЕХОЗЕРСКОЕ СЕЛЬСКОЕ ПОСЕЛЕНИЕ СПАССКОГО МУНИЦИПАЛЬНОГО РАЙОНА РЕСПУБЛИКИ ТАТАРСТАН</dc:title>
  <dc:creator>oper</dc:creator>
  <cp:lastModifiedBy>oper</cp:lastModifiedBy>
  <cp:revision>148</cp:revision>
  <dcterms:created xsi:type="dcterms:W3CDTF">2017-01-16T06:22:49Z</dcterms:created>
  <dcterms:modified xsi:type="dcterms:W3CDTF">2022-02-02T09:05:24Z</dcterms:modified>
</cp:coreProperties>
</file>